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1F05"/>
    <a:srgbClr val="27E72C"/>
    <a:srgbClr val="0038A8"/>
    <a:srgbClr val="002E8A"/>
    <a:srgbClr val="004E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96" y="-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226C-D782-478A-A990-A04E930424E9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95FF-EFE1-4DA1-9532-B8E28AA31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9703-D9BC-4BDC-AA41-FBC7F1CAA02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5531-D2E1-4908-B885-26419242D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9FD5-299F-43F3-BC30-55FC4F60561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BA1E-025B-4F8D-8E11-8471F42D3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F06A-0B2F-455C-88B8-93FC7DFB88D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58BE-262C-41FA-853B-9414FAE89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7BD3-6516-41ED-9CD0-8F26141F468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699C-2502-4F01-B1FE-2E9E1CB17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FA70-6180-4BBF-B6A7-6C3C34C88CB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5055-F344-4806-BCF5-A950D0286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A037-D630-4358-9EB1-EBC586FD88B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C355-B31C-4C71-A5A1-F878B49A9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3C7D-38F8-4F17-A197-FBE0F9718A3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B6DA-9C45-4201-8670-4CE35E229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11A1-59C7-49F3-A920-567880BF6E0E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A87B-DB02-4092-AB72-86CD3E13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2C23-95B8-4D21-8919-79788996773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6875-F5F8-4648-B0AC-C272D6D6B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AB43-FBF6-4265-B6DE-65988CE719D3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6B38-E6C8-4F81-AD79-C7F8386D1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75E4DB-B952-45E7-A2AA-3C0AEF9E9BE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1810D9-A73E-44F1-9732-D0E3B8DA9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>
            <a:lum bright="18000"/>
          </a:blip>
          <a:srcRect l="14301" r="50163" b="24521"/>
          <a:stretch>
            <a:fillRect/>
          </a:stretch>
        </p:blipFill>
        <p:spPr bwMode="auto">
          <a:xfrm>
            <a:off x="0" y="0"/>
            <a:ext cx="6858000" cy="99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0350" y="2360613"/>
            <a:ext cx="6362700" cy="2592387"/>
          </a:xfrm>
          <a:prstGeom prst="rect">
            <a:avLst/>
          </a:prstGeom>
          <a:solidFill>
            <a:schemeClr val="bg1"/>
          </a:solidFill>
          <a:ln w="76200">
            <a:solidFill>
              <a:srgbClr val="27E7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ноября</a:t>
            </a:r>
          </a:p>
          <a:p>
            <a:pPr algn="ctr">
              <a:defRPr/>
            </a:pPr>
            <a:r>
              <a:rPr lang="ru-RU" sz="4000" b="1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>Всемирный День ребенка</a:t>
            </a:r>
          </a:p>
          <a:p>
            <a:pPr algn="ctr">
              <a:defRPr/>
            </a:pPr>
            <a:endParaRPr lang="ru-RU" sz="2400">
              <a:solidFill>
                <a:srgbClr val="0038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>
              <a:defRPr/>
            </a:pPr>
            <a:endParaRPr lang="ru-RU" sz="2400">
              <a:solidFill>
                <a:srgbClr val="0038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>
              <a:solidFill>
                <a:srgbClr val="003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9563"/>
            <a:ext cx="68580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МАДОУ детский сад №5 «Росток»</a:t>
            </a:r>
            <a:endParaRPr lang="ru-RU" sz="14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8" descr="276ddbac3d25e840d33be3327ced6e3a--clipart-yo"/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7" name="Picture 10" descr="s1200?webp=false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04813" y="5457825"/>
            <a:ext cx="57150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>
            <a:lum bright="12000"/>
          </a:blip>
          <a:srcRect l="14301" r="50163" b="24521"/>
          <a:stretch>
            <a:fillRect/>
          </a:stretch>
        </p:blipFill>
        <p:spPr bwMode="auto">
          <a:xfrm>
            <a:off x="0" y="0"/>
            <a:ext cx="6858000" cy="99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381000"/>
            <a:ext cx="6215062" cy="89296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1950" algn="just">
              <a:lnSpc>
                <a:spcPct val="114000"/>
              </a:lnSpc>
            </a:pPr>
            <a:endParaRPr lang="ru-RU" sz="9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lnSpc>
                <a:spcPct val="114000"/>
              </a:lnSpc>
            </a:pPr>
            <a:r>
              <a:rPr lang="ru-RU" sz="2400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Вот уже более 50 лет в конце ноября во всем мире отмечается День ребенка.</a:t>
            </a:r>
          </a:p>
          <a:p>
            <a:pPr indent="361950" algn="just">
              <a:lnSpc>
                <a:spcPct val="114000"/>
              </a:lnSpc>
            </a:pPr>
            <a:r>
              <a:rPr lang="ru-RU" sz="2400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Еще в 1954 году генеральная Ассамблея ООН рекомендовала всем странам ввести в практику празднование всемирного дня ребенка, как дня мирового братства и взаимопонимания детей. Посвященного деятельности, направленной на обеспечение благополучия детей во всем мире. </a:t>
            </a:r>
          </a:p>
          <a:p>
            <a:pPr indent="361950" algn="just">
              <a:lnSpc>
                <a:spcPct val="114000"/>
              </a:lnSpc>
            </a:pPr>
            <a:r>
              <a:rPr lang="ru-RU" sz="2400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Именно 20 ноября Ассамблея приняла в 1959 году Декларацию прав ребенка, а в 1989 году – Конвенцию о правах ребенка.</a:t>
            </a:r>
          </a:p>
          <a:p>
            <a:pPr indent="361950" algn="just">
              <a:lnSpc>
                <a:spcPct val="114000"/>
              </a:lnSpc>
            </a:pPr>
            <a:endParaRPr lang="ru-RU" sz="2400">
              <a:solidFill>
                <a:srgbClr val="004E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AutoShape 4" descr="a6d9339238f73a26fa4acb5c455cc36a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908050" y="5600700"/>
            <a:ext cx="489585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2"/>
          <a:srcRect l="14301" r="50163" b="24521"/>
          <a:stretch>
            <a:fillRect/>
          </a:stretch>
        </p:blipFill>
        <p:spPr bwMode="auto">
          <a:xfrm>
            <a:off x="0" y="0"/>
            <a:ext cx="6858000" cy="99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381000"/>
            <a:ext cx="6215062" cy="89296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14000"/>
              </a:lnSpc>
            </a:pPr>
            <a:endParaRPr lang="ru-RU" sz="9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Наталья Майданик</a:t>
            </a:r>
          </a:p>
          <a:p>
            <a:pPr algn="ctr">
              <a:lnSpc>
                <a:spcPct val="125000"/>
              </a:lnSpc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Всемирный День ребенка</a:t>
            </a:r>
          </a:p>
          <a:p>
            <a:pPr algn="ctr">
              <a:lnSpc>
                <a:spcPct val="114000"/>
              </a:lnSpc>
            </a:pP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Много праздников на свете,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Всех не сосчитать!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Любят взрослые и дети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Вместе их встречать!</a:t>
            </a:r>
          </a:p>
          <a:p>
            <a:pPr algn="ctr">
              <a:lnSpc>
                <a:spcPct val="114000"/>
              </a:lnSpc>
            </a:pPr>
            <a:endParaRPr lang="ru-RU" sz="2400" b="1">
              <a:solidFill>
                <a:srgbClr val="004EE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Но сегодня День ребенка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Празднует весь Мир,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От Парижа до Гонконга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Весть летит в эфир:</a:t>
            </a:r>
          </a:p>
          <a:p>
            <a:pPr algn="ctr">
              <a:lnSpc>
                <a:spcPct val="114000"/>
              </a:lnSpc>
            </a:pPr>
            <a:endParaRPr lang="ru-RU" sz="2400" b="1">
              <a:solidFill>
                <a:srgbClr val="004EE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Поздравляем! Любим! Верим!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Мир вам сохраним!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Подрастайте! Улыбайтесь!</a:t>
            </a:r>
          </a:p>
          <a:p>
            <a:pPr algn="ctr">
              <a:lnSpc>
                <a:spcPct val="114000"/>
              </a:lnSpc>
            </a:pPr>
            <a:r>
              <a:rPr lang="ru-RU" sz="2400" b="1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Мы вас защитим!</a:t>
            </a:r>
          </a:p>
          <a:p>
            <a:pPr algn="ctr">
              <a:lnSpc>
                <a:spcPct val="114000"/>
              </a:lnSpc>
            </a:pPr>
            <a:endParaRPr lang="ru-RU" sz="2400" b="1">
              <a:solidFill>
                <a:srgbClr val="004E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AutoShape 6" descr="276ddbac3d25e840d33be3327ced6e3a--clipart-yo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7"/>
          <p:cNvPicPr>
            <a:picLocks noChangeAspect="1"/>
          </p:cNvPicPr>
          <p:nvPr/>
        </p:nvPicPr>
        <p:blipFill>
          <a:blip r:embed="rId2"/>
          <a:srcRect l="14301" r="50163" b="24521"/>
          <a:stretch>
            <a:fillRect/>
          </a:stretch>
        </p:blipFill>
        <p:spPr bwMode="auto">
          <a:xfrm>
            <a:off x="0" y="0"/>
            <a:ext cx="6858000" cy="99679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381000"/>
            <a:ext cx="6215062" cy="892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3538" algn="just">
              <a:lnSpc>
                <a:spcPct val="114000"/>
              </a:lnSpc>
            </a:pPr>
            <a:endParaRPr lang="ru-RU" sz="9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Основные международные документы, касающиеся прав детей: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1. Декларация прав ребенка </a:t>
            </a:r>
            <a:r>
              <a:rPr lang="ru-RU" sz="2000" i="1">
                <a:solidFill>
                  <a:srgbClr val="004EEA"/>
                </a:solidFill>
                <a:latin typeface="Times New Roman" pitchFamily="18" charset="0"/>
              </a:rPr>
              <a:t>(1959)</a:t>
            </a: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.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2. Конвенция ООН о правах ребенка </a:t>
            </a:r>
            <a:r>
              <a:rPr lang="ru-RU" sz="2000" i="1">
                <a:solidFill>
                  <a:srgbClr val="004EEA"/>
                </a:solidFill>
                <a:latin typeface="Times New Roman" pitchFamily="18" charset="0"/>
              </a:rPr>
              <a:t>(1989)</a:t>
            </a: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.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3. Всемирная декларация об обеспечении выживания, защиты и развития детей </a:t>
            </a:r>
            <a:r>
              <a:rPr lang="ru-RU" sz="2000" i="1">
                <a:solidFill>
                  <a:srgbClr val="004EEA"/>
                </a:solidFill>
                <a:latin typeface="Times New Roman" pitchFamily="18" charset="0"/>
              </a:rPr>
              <a:t>(1990)</a:t>
            </a: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.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В нашей стране, кроме этих документов, принят ряд законодательных актов: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1. Семейный Кодекс РФ </a:t>
            </a:r>
            <a:r>
              <a:rPr lang="ru-RU" sz="2000" i="1">
                <a:solidFill>
                  <a:srgbClr val="004EEA"/>
                </a:solidFill>
                <a:latin typeface="Times New Roman" pitchFamily="18" charset="0"/>
              </a:rPr>
              <a:t>(1996)</a:t>
            </a: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.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2. Закон «Об основных гарантиях прав ребенка в РФ».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3. Закон «Об образовании».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В перечисленных документах провозглашаются основные права детей: </a:t>
            </a:r>
            <a:r>
              <a:rPr lang="ru-RU" sz="2000" b="1">
                <a:solidFill>
                  <a:srgbClr val="004EEA"/>
                </a:solidFill>
                <a:latin typeface="Times New Roman" pitchFamily="18" charset="0"/>
              </a:rPr>
              <a:t>на имя, гражданство, любовь, понимание, материальное обеспечение, социальную защиту и возможность получать образование, развиваться физически, умственно, нравственно и духовно в условиях свободы.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5488" y="9056688"/>
            <a:ext cx="576262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989138" y="6407150"/>
            <a:ext cx="3240087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/>
          <p:cNvPicPr>
            <a:picLocks noChangeAspect="1"/>
          </p:cNvPicPr>
          <p:nvPr/>
        </p:nvPicPr>
        <p:blipFill>
          <a:blip r:embed="rId2"/>
          <a:srcRect l="14301" r="50163" b="24521"/>
          <a:stretch>
            <a:fillRect/>
          </a:stretch>
        </p:blipFill>
        <p:spPr bwMode="auto">
          <a:xfrm>
            <a:off x="0" y="0"/>
            <a:ext cx="6858000" cy="99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381000"/>
            <a:ext cx="6215062" cy="89296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3538" algn="just">
              <a:lnSpc>
                <a:spcPct val="114000"/>
              </a:lnSpc>
            </a:pPr>
            <a:endParaRPr lang="ru-RU" sz="9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ctr"/>
            <a:r>
              <a:rPr lang="ru-RU" sz="2400" b="1">
                <a:solidFill>
                  <a:srgbClr val="004EEA"/>
                </a:solidFill>
                <a:latin typeface="Times New Roman" pitchFamily="18" charset="0"/>
              </a:rPr>
              <a:t>Права ребенка в семье</a:t>
            </a:r>
          </a:p>
          <a:p>
            <a:pPr indent="363538" algn="just"/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Каждый родившийся ребенок имеет следующие права: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жить и воспитываться в семье, знать своих родителей;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на общение с родителями и другими родственниками, когда ребенок проживает отдельно от родителей или одного из них, а также в случаях, если родители проживают в разных государствах;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на воссоединение с семьей (в случае необходимости ребенок имеет право получить разрешение на въезд в страну и выезд из нее);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на получение содержания от своих родителей и других членов семьи; при этом средства, причитающиеся ребенку в качестве алиментов, пенсий, пособий, поступают в распоряжение родителей и расходуются ими на содержание, образование и воспитание ребенка;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на заботу, воспитание со стороны родителей и лиц, их заменяющих, а также государства (в том случае, если ребенок остается без попечения родителей);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>
                <a:solidFill>
                  <a:srgbClr val="004EEA"/>
                </a:solidFill>
                <a:latin typeface="Times New Roman" pitchFamily="18" charset="0"/>
              </a:rPr>
              <a:t>на уважение достоинства и на защиту от злоупотреблений со стороны родителей.</a:t>
            </a:r>
            <a:endParaRPr lang="ru-RU" sz="2400">
              <a:solidFill>
                <a:srgbClr val="004E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4" descr="276ddbac3d25e840d33be3327ced6e3a--clipart-yo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2" name="Picture 7" descr="maxresdefault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7559" t="-2223" r="389"/>
          <a:stretch>
            <a:fillRect/>
          </a:stretch>
        </p:blipFill>
        <p:spPr bwMode="auto">
          <a:xfrm>
            <a:off x="2133600" y="7672388"/>
            <a:ext cx="2590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342</Words>
  <Application>Microsoft Office PowerPoint</Application>
  <PresentationFormat>Лист A4 (210x297 мм)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12</cp:revision>
  <dcterms:created xsi:type="dcterms:W3CDTF">2018-09-24T15:30:05Z</dcterms:created>
  <dcterms:modified xsi:type="dcterms:W3CDTF">2019-11-19T16:28:24Z</dcterms:modified>
</cp:coreProperties>
</file>